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23"/>
  </p:notesMasterIdLst>
  <p:handoutMasterIdLst>
    <p:handoutMasterId r:id="rId24"/>
  </p:handoutMasterIdLst>
  <p:sldIdLst>
    <p:sldId id="1782" r:id="rId3"/>
    <p:sldId id="1724" r:id="rId4"/>
    <p:sldId id="2330" r:id="rId5"/>
    <p:sldId id="2120" r:id="rId6"/>
    <p:sldId id="2265" r:id="rId7"/>
    <p:sldId id="2266" r:id="rId8"/>
    <p:sldId id="2272" r:id="rId9"/>
    <p:sldId id="2331" r:id="rId10"/>
    <p:sldId id="2267" r:id="rId11"/>
    <p:sldId id="2274" r:id="rId12"/>
    <p:sldId id="2276" r:id="rId13"/>
    <p:sldId id="2269" r:id="rId14"/>
    <p:sldId id="2273" r:id="rId15"/>
    <p:sldId id="2268" r:id="rId16"/>
    <p:sldId id="2275" r:id="rId17"/>
    <p:sldId id="2332" r:id="rId18"/>
    <p:sldId id="2277" r:id="rId19"/>
    <p:sldId id="2278" r:id="rId20"/>
    <p:sldId id="2279" r:id="rId21"/>
    <p:sldId id="1786"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AA1A3-81DE-46D6-AE80-BCD85352CE52}" v="2" dt="2024-02-07T12:06:49.665"/>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8664" autoAdjust="0"/>
  </p:normalViewPr>
  <p:slideViewPr>
    <p:cSldViewPr>
      <p:cViewPr varScale="1">
        <p:scale>
          <a:sx n="75" d="100"/>
          <a:sy n="75" d="100"/>
        </p:scale>
        <p:origin x="1100" y="3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CB9AA1A3-81DE-46D6-AE80-BCD85352CE52}"/>
    <pc:docChg chg="undo custSel addSld delSld modSld">
      <pc:chgData name="Yoel Kortick" userId="167978f5-7f40-4909-85d5-d4149554ad4e" providerId="ADAL" clId="{CB9AA1A3-81DE-46D6-AE80-BCD85352CE52}" dt="2024-02-07T12:23:02.095" v="30" actId="478"/>
      <pc:docMkLst>
        <pc:docMk/>
      </pc:docMkLst>
      <pc:sldChg chg="modSp mod">
        <pc:chgData name="Yoel Kortick" userId="167978f5-7f40-4909-85d5-d4149554ad4e" providerId="ADAL" clId="{CB9AA1A3-81DE-46D6-AE80-BCD85352CE52}" dt="2024-02-07T12:06:05.889" v="3"/>
        <pc:sldMkLst>
          <pc:docMk/>
          <pc:sldMk cId="2584530988" sldId="1724"/>
        </pc:sldMkLst>
        <pc:spChg chg="mod">
          <ac:chgData name="Yoel Kortick" userId="167978f5-7f40-4909-85d5-d4149554ad4e" providerId="ADAL" clId="{CB9AA1A3-81DE-46D6-AE80-BCD85352CE52}" dt="2024-02-07T12:06:05.889" v="3"/>
          <ac:spMkLst>
            <pc:docMk/>
            <pc:sldMk cId="2584530988" sldId="1724"/>
            <ac:spMk id="63" creationId="{2818E309-CE24-45E0-8F37-EFD6121F7540}"/>
          </ac:spMkLst>
        </pc:spChg>
      </pc:sldChg>
      <pc:sldChg chg="del">
        <pc:chgData name="Yoel Kortick" userId="167978f5-7f40-4909-85d5-d4149554ad4e" providerId="ADAL" clId="{CB9AA1A3-81DE-46D6-AE80-BCD85352CE52}" dt="2024-02-07T12:05:56.809" v="0" actId="47"/>
        <pc:sldMkLst>
          <pc:docMk/>
          <pc:sldMk cId="2912683670" sldId="1735"/>
        </pc:sldMkLst>
      </pc:sldChg>
      <pc:sldChg chg="del">
        <pc:chgData name="Yoel Kortick" userId="167978f5-7f40-4909-85d5-d4149554ad4e" providerId="ADAL" clId="{CB9AA1A3-81DE-46D6-AE80-BCD85352CE52}" dt="2024-02-07T12:06:14.067" v="4" actId="47"/>
        <pc:sldMkLst>
          <pc:docMk/>
          <pc:sldMk cId="3267142644" sldId="1736"/>
        </pc:sldMkLst>
      </pc:sldChg>
      <pc:sldChg chg="modSp mod">
        <pc:chgData name="Yoel Kortick" userId="167978f5-7f40-4909-85d5-d4149554ad4e" providerId="ADAL" clId="{CB9AA1A3-81DE-46D6-AE80-BCD85352CE52}" dt="2024-02-07T12:07:10.196" v="29" actId="20577"/>
        <pc:sldMkLst>
          <pc:docMk/>
          <pc:sldMk cId="1404067891" sldId="1782"/>
        </pc:sldMkLst>
        <pc:spChg chg="mod">
          <ac:chgData name="Yoel Kortick" userId="167978f5-7f40-4909-85d5-d4149554ad4e" providerId="ADAL" clId="{CB9AA1A3-81DE-46D6-AE80-BCD85352CE52}" dt="2024-02-07T12:07:10.196" v="29" actId="20577"/>
          <ac:spMkLst>
            <pc:docMk/>
            <pc:sldMk cId="1404067891" sldId="1782"/>
            <ac:spMk id="4" creationId="{A02F1239-CFFA-4E95-8A0B-536CBE397E4E}"/>
          </ac:spMkLst>
        </pc:spChg>
      </pc:sldChg>
      <pc:sldChg chg="delSp mod">
        <pc:chgData name="Yoel Kortick" userId="167978f5-7f40-4909-85d5-d4149554ad4e" providerId="ADAL" clId="{CB9AA1A3-81DE-46D6-AE80-BCD85352CE52}" dt="2024-02-07T12:23:02.095" v="30" actId="478"/>
        <pc:sldMkLst>
          <pc:docMk/>
          <pc:sldMk cId="1769496116" sldId="1786"/>
        </pc:sldMkLst>
        <pc:picChg chg="del">
          <ac:chgData name="Yoel Kortick" userId="167978f5-7f40-4909-85d5-d4149554ad4e" providerId="ADAL" clId="{CB9AA1A3-81DE-46D6-AE80-BCD85352CE52}" dt="2024-02-07T12:23:02.095" v="30" actId="478"/>
          <ac:picMkLst>
            <pc:docMk/>
            <pc:sldMk cId="1769496116" sldId="1786"/>
            <ac:picMk id="2" creationId="{468F29CF-FF3C-E88F-31F8-CB574C3CB405}"/>
          </ac:picMkLst>
        </pc:picChg>
      </pc:sldChg>
      <pc:sldChg chg="del">
        <pc:chgData name="Yoel Kortick" userId="167978f5-7f40-4909-85d5-d4149554ad4e" providerId="ADAL" clId="{CB9AA1A3-81DE-46D6-AE80-BCD85352CE52}" dt="2024-02-07T12:06:15.535" v="5" actId="47"/>
        <pc:sldMkLst>
          <pc:docMk/>
          <pc:sldMk cId="206719694" sldId="1968"/>
        </pc:sldMkLst>
      </pc:sldChg>
      <pc:sldChg chg="del">
        <pc:chgData name="Yoel Kortick" userId="167978f5-7f40-4909-85d5-d4149554ad4e" providerId="ADAL" clId="{CB9AA1A3-81DE-46D6-AE80-BCD85352CE52}" dt="2024-02-07T12:06:41.922" v="9" actId="47"/>
        <pc:sldMkLst>
          <pc:docMk/>
          <pc:sldMk cId="968921962" sldId="2270"/>
        </pc:sldMkLst>
      </pc:sldChg>
      <pc:sldChg chg="del">
        <pc:chgData name="Yoel Kortick" userId="167978f5-7f40-4909-85d5-d4149554ad4e" providerId="ADAL" clId="{CB9AA1A3-81DE-46D6-AE80-BCD85352CE52}" dt="2024-02-07T12:06:58.111" v="12" actId="47"/>
        <pc:sldMkLst>
          <pc:docMk/>
          <pc:sldMk cId="3727418751" sldId="2280"/>
        </pc:sldMkLst>
      </pc:sldChg>
      <pc:sldChg chg="modSp mod">
        <pc:chgData name="Yoel Kortick" userId="167978f5-7f40-4909-85d5-d4149554ad4e" providerId="ADAL" clId="{CB9AA1A3-81DE-46D6-AE80-BCD85352CE52}" dt="2024-02-07T12:06:23.198" v="6"/>
        <pc:sldMkLst>
          <pc:docMk/>
          <pc:sldMk cId="1984995111" sldId="2330"/>
        </pc:sldMkLst>
        <pc:spChg chg="mod">
          <ac:chgData name="Yoel Kortick" userId="167978f5-7f40-4909-85d5-d4149554ad4e" providerId="ADAL" clId="{CB9AA1A3-81DE-46D6-AE80-BCD85352CE52}" dt="2024-02-07T12:06:23.198" v="6"/>
          <ac:spMkLst>
            <pc:docMk/>
            <pc:sldMk cId="1984995111" sldId="2330"/>
            <ac:spMk id="3" creationId="{440E2C51-CB70-4EE1-8E6B-DADCB74DEC44}"/>
          </ac:spMkLst>
        </pc:spChg>
      </pc:sldChg>
      <pc:sldChg chg="modSp add mod">
        <pc:chgData name="Yoel Kortick" userId="167978f5-7f40-4909-85d5-d4149554ad4e" providerId="ADAL" clId="{CB9AA1A3-81DE-46D6-AE80-BCD85352CE52}" dt="2024-02-07T12:06:38.906" v="8"/>
        <pc:sldMkLst>
          <pc:docMk/>
          <pc:sldMk cId="964704016" sldId="2331"/>
        </pc:sldMkLst>
        <pc:spChg chg="mod">
          <ac:chgData name="Yoel Kortick" userId="167978f5-7f40-4909-85d5-d4149554ad4e" providerId="ADAL" clId="{CB9AA1A3-81DE-46D6-AE80-BCD85352CE52}" dt="2024-02-07T12:06:38.906" v="8"/>
          <ac:spMkLst>
            <pc:docMk/>
            <pc:sldMk cId="964704016" sldId="2331"/>
            <ac:spMk id="3" creationId="{440E2C51-CB70-4EE1-8E6B-DADCB74DEC44}"/>
          </ac:spMkLst>
        </pc:spChg>
      </pc:sldChg>
      <pc:sldChg chg="modSp add mod">
        <pc:chgData name="Yoel Kortick" userId="167978f5-7f40-4909-85d5-d4149554ad4e" providerId="ADAL" clId="{CB9AA1A3-81DE-46D6-AE80-BCD85352CE52}" dt="2024-02-07T12:06:55.426" v="11"/>
        <pc:sldMkLst>
          <pc:docMk/>
          <pc:sldMk cId="1081046697" sldId="2332"/>
        </pc:sldMkLst>
        <pc:spChg chg="mod">
          <ac:chgData name="Yoel Kortick" userId="167978f5-7f40-4909-85d5-d4149554ad4e" providerId="ADAL" clId="{CB9AA1A3-81DE-46D6-AE80-BCD85352CE52}" dt="2024-02-07T12:06:55.426" v="11"/>
          <ac:spMkLst>
            <pc:docMk/>
            <pc:sldMk cId="1081046697" sldId="2332"/>
            <ac:spMk id="3" creationId="{440E2C51-CB70-4EE1-8E6B-DADCB74DEC44}"/>
          </ac:spMkLst>
        </pc:spChg>
      </pc:sldChg>
      <pc:sldMasterChg chg="delSldLayout">
        <pc:chgData name="Yoel Kortick" userId="167978f5-7f40-4909-85d5-d4149554ad4e" providerId="ADAL" clId="{CB9AA1A3-81DE-46D6-AE80-BCD85352CE52}" dt="2024-02-07T12:05:56.809" v="0" actId="47"/>
        <pc:sldMasterMkLst>
          <pc:docMk/>
          <pc:sldMasterMk cId="2149381290" sldId="2147483648"/>
        </pc:sldMasterMkLst>
        <pc:sldLayoutChg chg="del">
          <pc:chgData name="Yoel Kortick" userId="167978f5-7f40-4909-85d5-d4149554ad4e" providerId="ADAL" clId="{CB9AA1A3-81DE-46D6-AE80-BCD85352CE52}" dt="2024-02-07T12:05:56.809" v="0" actId="47"/>
          <pc:sldLayoutMkLst>
            <pc:docMk/>
            <pc:sldMasterMk cId="2149381290" sldId="2147483648"/>
            <pc:sldLayoutMk cId="3854527852" sldId="214748380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2025-01-26</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2025-01-26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19</a:t>
            </a:fld>
            <a:endParaRPr lang="en-US" dirty="0"/>
          </a:p>
        </p:txBody>
      </p:sp>
    </p:spTree>
    <p:extLst>
      <p:ext uri="{BB962C8B-B14F-4D97-AF65-F5344CB8AC3E}">
        <p14:creationId xmlns:p14="http://schemas.microsoft.com/office/powerpoint/2010/main" val="3291768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8.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9.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1.svg"/><Relationship Id="rId4" Type="http://schemas.openxmlformats.org/officeDocument/2006/relationships/image" Target="../media/image5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561551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253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17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4798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7337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2565986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39026746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551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5" name="Graphic 4">
            <a:extLst>
              <a:ext uri="{FF2B5EF4-FFF2-40B4-BE49-F238E27FC236}">
                <a16:creationId xmlns:a16="http://schemas.microsoft.com/office/drawing/2014/main" id="{87522BD8-166D-ADAD-EC99-B84A6E8383A1}"/>
              </a:ext>
            </a:extLst>
          </p:cNvPr>
          <p:cNvPicPr>
            <a:picLocks noChangeAspect="1"/>
          </p:cNvPicPr>
          <p:nvPr userDrawn="1"/>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236386" y="4733208"/>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33" r:id="rId21"/>
    <p:sldLayoutId id="2147483834" r:id="rId22"/>
    <p:sldLayoutId id="2147483835"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4" name="Graphic 3">
            <a:extLst>
              <a:ext uri="{FF2B5EF4-FFF2-40B4-BE49-F238E27FC236}">
                <a16:creationId xmlns:a16="http://schemas.microsoft.com/office/drawing/2014/main" id="{53A31FF5-B433-04E7-4706-B437557EA641}"/>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36386" y="4740352"/>
            <a:ext cx="584086" cy="301670"/>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6" r:id="rId23"/>
    <p:sldLayoutId id="2147483837" r:id="rId24"/>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490712"/>
            <a:ext cx="6196533" cy="1305174"/>
          </a:xfrm>
        </p:spPr>
        <p:txBody>
          <a:bodyPr/>
          <a:lstStyle/>
          <a:p>
            <a:r>
              <a:rPr lang="en-US" sz="3200" dirty="0"/>
              <a:t>The tab layout and menu entries in the Metadata Editor</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17555"/>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Dynamic menu entries in the editor pane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sz="2000" dirty="0"/>
              <a:t>In the example we will see here the menu entries which appear for a template completely differ than those which appear for a bibliographic record, authority record and holdings record.</a:t>
            </a:r>
          </a:p>
          <a:p>
            <a:pPr marL="0" indent="0">
              <a:buNone/>
            </a:pPr>
            <a:endParaRPr lang="en-US" sz="2000" dirty="0"/>
          </a:p>
          <a:p>
            <a:endParaRPr lang="en-US" sz="2000" dirty="0"/>
          </a:p>
        </p:txBody>
      </p:sp>
    </p:spTree>
    <p:extLst>
      <p:ext uri="{BB962C8B-B14F-4D97-AF65-F5344CB8AC3E}">
        <p14:creationId xmlns:p14="http://schemas.microsoft.com/office/powerpoint/2010/main" val="383900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Dynamic menu entries in the editor pane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sz="2000" dirty="0"/>
              <a:t>The active menu entries differ for a bibliographic record,  authority record and holdings record.</a:t>
            </a:r>
          </a:p>
          <a:p>
            <a:r>
              <a:rPr lang="en-US" sz="2000" dirty="0"/>
              <a:t>“Add Inventory” is not relevant for an authority record and therefore this option is active only for bibliographic records and holdings records.</a:t>
            </a:r>
          </a:p>
          <a:p>
            <a:r>
              <a:rPr lang="en-US" sz="2000" dirty="0"/>
              <a:t>“Order” is relevant only for bibliographic records and therefore it is active in the menu for a bibliographic record, but it is not active in the menu for an authority record or a holdings record.</a:t>
            </a:r>
          </a:p>
          <a:p>
            <a:pPr marL="0" indent="0">
              <a:buNone/>
            </a:pPr>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62935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9BC0F0-7229-FE99-DADE-F760235861E1}"/>
              </a:ext>
            </a:extLst>
          </p:cNvPr>
          <p:cNvPicPr>
            <a:picLocks noChangeAspect="1"/>
          </p:cNvPicPr>
          <p:nvPr/>
        </p:nvPicPr>
        <p:blipFill>
          <a:blip r:embed="rId2"/>
          <a:stretch>
            <a:fillRect/>
          </a:stretch>
        </p:blipFill>
        <p:spPr>
          <a:xfrm>
            <a:off x="2195736" y="1732392"/>
            <a:ext cx="4684923" cy="301789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Dynamic menu entries in the editor pane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These are the menu entries which appear when editing a cataloging template</a:t>
            </a:r>
          </a:p>
          <a:p>
            <a:endParaRPr lang="en-US" sz="2000" dirty="0"/>
          </a:p>
        </p:txBody>
      </p:sp>
      <p:sp>
        <p:nvSpPr>
          <p:cNvPr id="9" name="Rectangle 8">
            <a:extLst>
              <a:ext uri="{FF2B5EF4-FFF2-40B4-BE49-F238E27FC236}">
                <a16:creationId xmlns:a16="http://schemas.microsoft.com/office/drawing/2014/main" id="{5AD4433B-561E-4D3F-B7AB-B865F4073517}"/>
              </a:ext>
            </a:extLst>
          </p:cNvPr>
          <p:cNvSpPr/>
          <p:nvPr/>
        </p:nvSpPr>
        <p:spPr>
          <a:xfrm>
            <a:off x="2195736" y="1732392"/>
            <a:ext cx="4684923" cy="3353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83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5E4F266-71FF-FDD0-504A-34945CAADFEE}"/>
              </a:ext>
            </a:extLst>
          </p:cNvPr>
          <p:cNvPicPr>
            <a:picLocks noChangeAspect="1"/>
          </p:cNvPicPr>
          <p:nvPr/>
        </p:nvPicPr>
        <p:blipFill>
          <a:blip r:embed="rId2"/>
          <a:stretch>
            <a:fillRect/>
          </a:stretch>
        </p:blipFill>
        <p:spPr>
          <a:xfrm>
            <a:off x="0" y="1563638"/>
            <a:ext cx="9144000" cy="309251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Dynamic menu entries in the editor pane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These are the menu entries which appear when editing a bibliographic record</a:t>
            </a:r>
          </a:p>
          <a:p>
            <a:endParaRPr lang="en-US" sz="2000" dirty="0"/>
          </a:p>
        </p:txBody>
      </p:sp>
      <p:sp>
        <p:nvSpPr>
          <p:cNvPr id="9" name="Rectangle 8">
            <a:extLst>
              <a:ext uri="{FF2B5EF4-FFF2-40B4-BE49-F238E27FC236}">
                <a16:creationId xmlns:a16="http://schemas.microsoft.com/office/drawing/2014/main" id="{5AD4433B-561E-4D3F-B7AB-B865F4073517}"/>
              </a:ext>
            </a:extLst>
          </p:cNvPr>
          <p:cNvSpPr/>
          <p:nvPr/>
        </p:nvSpPr>
        <p:spPr>
          <a:xfrm>
            <a:off x="1" y="1614966"/>
            <a:ext cx="7164288" cy="3087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6FBB65A-A0B5-4CC6-A9C8-25E2334C268A}"/>
              </a:ext>
            </a:extLst>
          </p:cNvPr>
          <p:cNvSpPr txBox="1"/>
          <p:nvPr/>
        </p:nvSpPr>
        <p:spPr>
          <a:xfrm>
            <a:off x="5319940" y="2587219"/>
            <a:ext cx="3528392" cy="1169551"/>
          </a:xfrm>
          <a:prstGeom prst="rect">
            <a:avLst/>
          </a:prstGeom>
          <a:solidFill>
            <a:srgbClr val="FFFF00"/>
          </a:solidFill>
          <a:ln>
            <a:solidFill>
              <a:schemeClr val="accent1"/>
            </a:solidFill>
          </a:ln>
        </p:spPr>
        <p:txBody>
          <a:bodyPr wrap="square" rtlCol="0">
            <a:spAutoFit/>
          </a:bodyPr>
          <a:lstStyle/>
          <a:p>
            <a:r>
              <a:rPr lang="en-US" sz="1400" dirty="0"/>
              <a:t>“Order” is relevant only for bibliographic records and therefore  it is active in the menu for a bibliographic record, but it is not active in the menu for an authority record or a holdings record.</a:t>
            </a:r>
          </a:p>
        </p:txBody>
      </p:sp>
      <p:cxnSp>
        <p:nvCxnSpPr>
          <p:cNvPr id="8" name="Straight Arrow Connector 7">
            <a:extLst>
              <a:ext uri="{FF2B5EF4-FFF2-40B4-BE49-F238E27FC236}">
                <a16:creationId xmlns:a16="http://schemas.microsoft.com/office/drawing/2014/main" id="{FB285A47-08AA-4836-98C4-3539540B5A7F}"/>
              </a:ext>
            </a:extLst>
          </p:cNvPr>
          <p:cNvCxnSpPr>
            <a:cxnSpLocks/>
          </p:cNvCxnSpPr>
          <p:nvPr/>
        </p:nvCxnSpPr>
        <p:spPr>
          <a:xfrm flipH="1" flipV="1">
            <a:off x="5796136" y="1842014"/>
            <a:ext cx="360040" cy="7107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075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43756E-BB83-96E9-5C25-98CAB32249DE}"/>
              </a:ext>
            </a:extLst>
          </p:cNvPr>
          <p:cNvPicPr>
            <a:picLocks noChangeAspect="1"/>
          </p:cNvPicPr>
          <p:nvPr/>
        </p:nvPicPr>
        <p:blipFill>
          <a:blip r:embed="rId2"/>
          <a:stretch>
            <a:fillRect/>
          </a:stretch>
        </p:blipFill>
        <p:spPr>
          <a:xfrm>
            <a:off x="0" y="1347614"/>
            <a:ext cx="9144000" cy="307355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Dynamic menu entries in the editor pane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dirty="0"/>
              <a:t>These are the menu entries for an authority record</a:t>
            </a:r>
          </a:p>
          <a:p>
            <a:endParaRPr lang="en-US" dirty="0"/>
          </a:p>
        </p:txBody>
      </p:sp>
      <p:sp>
        <p:nvSpPr>
          <p:cNvPr id="9" name="Rectangle 8">
            <a:extLst>
              <a:ext uri="{FF2B5EF4-FFF2-40B4-BE49-F238E27FC236}">
                <a16:creationId xmlns:a16="http://schemas.microsoft.com/office/drawing/2014/main" id="{5AD4433B-561E-4D3F-B7AB-B865F4073517}"/>
              </a:ext>
            </a:extLst>
          </p:cNvPr>
          <p:cNvSpPr/>
          <p:nvPr/>
        </p:nvSpPr>
        <p:spPr>
          <a:xfrm>
            <a:off x="1" y="1370619"/>
            <a:ext cx="7020272" cy="319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79C54F-ACA3-4526-8B72-687D8E851413}"/>
              </a:ext>
            </a:extLst>
          </p:cNvPr>
          <p:cNvSpPr txBox="1"/>
          <p:nvPr/>
        </p:nvSpPr>
        <p:spPr>
          <a:xfrm>
            <a:off x="3851920" y="2211710"/>
            <a:ext cx="2520280" cy="954107"/>
          </a:xfrm>
          <a:prstGeom prst="rect">
            <a:avLst/>
          </a:prstGeom>
          <a:solidFill>
            <a:srgbClr val="FFFF00"/>
          </a:solidFill>
          <a:ln>
            <a:solidFill>
              <a:schemeClr val="accent1"/>
            </a:solidFill>
          </a:ln>
        </p:spPr>
        <p:txBody>
          <a:bodyPr wrap="square" rtlCol="0">
            <a:spAutoFit/>
          </a:bodyPr>
          <a:lstStyle/>
          <a:p>
            <a:r>
              <a:rPr lang="en-US" sz="1400" dirty="0"/>
              <a:t>“Add Inventory” and “Order” are not relevant for an authority record and therefore these options are not active here.</a:t>
            </a:r>
          </a:p>
        </p:txBody>
      </p:sp>
      <p:cxnSp>
        <p:nvCxnSpPr>
          <p:cNvPr id="10" name="Straight Arrow Connector 9">
            <a:extLst>
              <a:ext uri="{FF2B5EF4-FFF2-40B4-BE49-F238E27FC236}">
                <a16:creationId xmlns:a16="http://schemas.microsoft.com/office/drawing/2014/main" id="{04FC07C0-2BC6-4774-BB34-7E987387F14C}"/>
              </a:ext>
            </a:extLst>
          </p:cNvPr>
          <p:cNvCxnSpPr>
            <a:cxnSpLocks/>
          </p:cNvCxnSpPr>
          <p:nvPr/>
        </p:nvCxnSpPr>
        <p:spPr>
          <a:xfrm flipH="1" flipV="1">
            <a:off x="3823155" y="1634169"/>
            <a:ext cx="473306" cy="5775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533F79-97B2-4E1A-91F5-9D3AADFE5049}"/>
              </a:ext>
            </a:extLst>
          </p:cNvPr>
          <p:cNvCxnSpPr>
            <a:cxnSpLocks/>
          </p:cNvCxnSpPr>
          <p:nvPr/>
        </p:nvCxnSpPr>
        <p:spPr>
          <a:xfrm flipV="1">
            <a:off x="5220064" y="1617462"/>
            <a:ext cx="360048" cy="594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983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6BE73E-2602-9868-2203-50B538C260C5}"/>
              </a:ext>
            </a:extLst>
          </p:cNvPr>
          <p:cNvPicPr>
            <a:picLocks noChangeAspect="1"/>
          </p:cNvPicPr>
          <p:nvPr/>
        </p:nvPicPr>
        <p:blipFill>
          <a:blip r:embed="rId2"/>
          <a:stretch>
            <a:fillRect/>
          </a:stretch>
        </p:blipFill>
        <p:spPr>
          <a:xfrm>
            <a:off x="0" y="1837278"/>
            <a:ext cx="9144000" cy="1468944"/>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Dynamic menu entries in the editor pane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These are the menu entries for a holdings record</a:t>
            </a:r>
          </a:p>
          <a:p>
            <a:endParaRPr lang="en-US" sz="2000" dirty="0"/>
          </a:p>
        </p:txBody>
      </p:sp>
      <p:sp>
        <p:nvSpPr>
          <p:cNvPr id="9" name="Rectangle 8">
            <a:extLst>
              <a:ext uri="{FF2B5EF4-FFF2-40B4-BE49-F238E27FC236}">
                <a16:creationId xmlns:a16="http://schemas.microsoft.com/office/drawing/2014/main" id="{5AD4433B-561E-4D3F-B7AB-B865F4073517}"/>
              </a:ext>
            </a:extLst>
          </p:cNvPr>
          <p:cNvSpPr/>
          <p:nvPr/>
        </p:nvSpPr>
        <p:spPr>
          <a:xfrm>
            <a:off x="0" y="1900080"/>
            <a:ext cx="7020272" cy="311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FA90A9-F154-44E9-A0FC-AF93C44EA47B}"/>
              </a:ext>
            </a:extLst>
          </p:cNvPr>
          <p:cNvSpPr txBox="1"/>
          <p:nvPr/>
        </p:nvSpPr>
        <p:spPr>
          <a:xfrm>
            <a:off x="4427984" y="2584523"/>
            <a:ext cx="2448272" cy="738664"/>
          </a:xfrm>
          <a:prstGeom prst="rect">
            <a:avLst/>
          </a:prstGeom>
          <a:solidFill>
            <a:srgbClr val="FFFF00"/>
          </a:solidFill>
          <a:ln>
            <a:solidFill>
              <a:schemeClr val="accent1"/>
            </a:solidFill>
          </a:ln>
        </p:spPr>
        <p:txBody>
          <a:bodyPr wrap="square" rtlCol="0">
            <a:spAutoFit/>
          </a:bodyPr>
          <a:lstStyle/>
          <a:p>
            <a:r>
              <a:rPr lang="en-US" sz="1400" dirty="0"/>
              <a:t>“Order” is not relevant for a holdings record and therefore this option is not active here.</a:t>
            </a:r>
          </a:p>
        </p:txBody>
      </p:sp>
      <p:cxnSp>
        <p:nvCxnSpPr>
          <p:cNvPr id="10" name="Straight Arrow Connector 9">
            <a:extLst>
              <a:ext uri="{FF2B5EF4-FFF2-40B4-BE49-F238E27FC236}">
                <a16:creationId xmlns:a16="http://schemas.microsoft.com/office/drawing/2014/main" id="{EABED1A7-19D6-4FFD-A38D-032C5E7DBE04}"/>
              </a:ext>
            </a:extLst>
          </p:cNvPr>
          <p:cNvCxnSpPr/>
          <p:nvPr/>
        </p:nvCxnSpPr>
        <p:spPr>
          <a:xfrm flipV="1">
            <a:off x="5472608" y="2165962"/>
            <a:ext cx="288032" cy="4451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900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pPr algn="ctr"/>
            <a:r>
              <a:rPr lang="en-US" sz="2800" dirty="0"/>
              <a:t>Dynamic menu entries in split editor mode</a:t>
            </a:r>
            <a:endParaRPr lang="LID4096" dirty="0"/>
          </a:p>
        </p:txBody>
      </p:sp>
    </p:spTree>
    <p:extLst>
      <p:ext uri="{BB962C8B-B14F-4D97-AF65-F5344CB8AC3E}">
        <p14:creationId xmlns:p14="http://schemas.microsoft.com/office/powerpoint/2010/main" val="1081046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Dynamic menu entries in split editor mode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sz="2000" dirty="0"/>
              <a:t>The menu entries are sensitive to the record types also when records are viewed in split editor mode.</a:t>
            </a:r>
          </a:p>
          <a:p>
            <a:r>
              <a:rPr lang="en-US" sz="2000" dirty="0"/>
              <a:t>For example, a bibliographic record and an authority record may be viewed side by side simultaneously in the Metadata Editor.</a:t>
            </a:r>
          </a:p>
          <a:p>
            <a:r>
              <a:rPr lang="en-US" sz="2000" dirty="0"/>
              <a:t>If the focus is on the bibliographic record, then the menu entries “Add Inventory” and “Order” will appear.</a:t>
            </a:r>
          </a:p>
          <a:p>
            <a:r>
              <a:rPr lang="en-US" sz="2000" dirty="0"/>
              <a:t>If the focus is on the authority record, then the menu entries “Add Inventory” and “Order” will not appear </a:t>
            </a:r>
          </a:p>
          <a:p>
            <a:endParaRPr lang="en-US" sz="2000" dirty="0"/>
          </a:p>
        </p:txBody>
      </p:sp>
    </p:spTree>
    <p:extLst>
      <p:ext uri="{BB962C8B-B14F-4D97-AF65-F5344CB8AC3E}">
        <p14:creationId xmlns:p14="http://schemas.microsoft.com/office/powerpoint/2010/main" val="374908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BE7BE4B-EB74-6045-7C51-BB9A53888ABE}"/>
              </a:ext>
            </a:extLst>
          </p:cNvPr>
          <p:cNvPicPr>
            <a:picLocks noChangeAspect="1"/>
          </p:cNvPicPr>
          <p:nvPr/>
        </p:nvPicPr>
        <p:blipFill>
          <a:blip r:embed="rId2"/>
          <a:stretch>
            <a:fillRect/>
          </a:stretch>
        </p:blipFill>
        <p:spPr>
          <a:xfrm>
            <a:off x="0" y="1330260"/>
            <a:ext cx="9144000" cy="248298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Dynamic menu entries in split editor mode</a:t>
            </a:r>
          </a:p>
        </p:txBody>
      </p:sp>
      <p:sp>
        <p:nvSpPr>
          <p:cNvPr id="8" name="TextBox 7">
            <a:extLst>
              <a:ext uri="{FF2B5EF4-FFF2-40B4-BE49-F238E27FC236}">
                <a16:creationId xmlns:a16="http://schemas.microsoft.com/office/drawing/2014/main" id="{9C96918D-35E8-4C11-AAE8-52923D491254}"/>
              </a:ext>
            </a:extLst>
          </p:cNvPr>
          <p:cNvSpPr txBox="1"/>
          <p:nvPr/>
        </p:nvSpPr>
        <p:spPr>
          <a:xfrm>
            <a:off x="4716016" y="3147814"/>
            <a:ext cx="3456384" cy="738664"/>
          </a:xfrm>
          <a:prstGeom prst="rect">
            <a:avLst/>
          </a:prstGeom>
          <a:solidFill>
            <a:srgbClr val="FFFF00"/>
          </a:solidFill>
          <a:ln>
            <a:solidFill>
              <a:schemeClr val="accent1"/>
            </a:solidFill>
          </a:ln>
        </p:spPr>
        <p:txBody>
          <a:bodyPr wrap="square" rtlCol="0">
            <a:spAutoFit/>
          </a:bodyPr>
          <a:lstStyle/>
          <a:p>
            <a:r>
              <a:rPr lang="en-US" sz="1400" dirty="0"/>
              <a:t>Focus is on the bibliographic record on the left and therefore the menu options “Add inventory” and “Order” are active.</a:t>
            </a:r>
          </a:p>
        </p:txBody>
      </p:sp>
      <p:sp>
        <p:nvSpPr>
          <p:cNvPr id="9" name="Rectangle 8">
            <a:extLst>
              <a:ext uri="{FF2B5EF4-FFF2-40B4-BE49-F238E27FC236}">
                <a16:creationId xmlns:a16="http://schemas.microsoft.com/office/drawing/2014/main" id="{36FD7C70-117F-4927-BE5E-908074E71F4C}"/>
              </a:ext>
            </a:extLst>
          </p:cNvPr>
          <p:cNvSpPr/>
          <p:nvPr/>
        </p:nvSpPr>
        <p:spPr>
          <a:xfrm>
            <a:off x="0" y="1582246"/>
            <a:ext cx="4572000" cy="22309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28D4E3-CB0A-4EE9-B698-90B76D9F5EA3}"/>
              </a:ext>
            </a:extLst>
          </p:cNvPr>
          <p:cNvSpPr/>
          <p:nvPr/>
        </p:nvSpPr>
        <p:spPr>
          <a:xfrm>
            <a:off x="2411761" y="1330260"/>
            <a:ext cx="648072" cy="2519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2EB5B40-F57E-4E62-A531-F5E55BBE7B5A}"/>
              </a:ext>
            </a:extLst>
          </p:cNvPr>
          <p:cNvSpPr/>
          <p:nvPr/>
        </p:nvSpPr>
        <p:spPr>
          <a:xfrm>
            <a:off x="3959932" y="1330260"/>
            <a:ext cx="468052" cy="2519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CACD36-C744-0106-30D5-80ECBE9E81A1}"/>
              </a:ext>
            </a:extLst>
          </p:cNvPr>
          <p:cNvSpPr/>
          <p:nvPr/>
        </p:nvSpPr>
        <p:spPr>
          <a:xfrm>
            <a:off x="3453740" y="1679146"/>
            <a:ext cx="540060" cy="20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956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58CD69-7179-9BEF-09BF-F884D59D8B40}"/>
              </a:ext>
            </a:extLst>
          </p:cNvPr>
          <p:cNvPicPr>
            <a:picLocks noChangeAspect="1"/>
          </p:cNvPicPr>
          <p:nvPr/>
        </p:nvPicPr>
        <p:blipFill>
          <a:blip r:embed="rId3"/>
          <a:stretch>
            <a:fillRect/>
          </a:stretch>
        </p:blipFill>
        <p:spPr>
          <a:xfrm>
            <a:off x="0" y="1332195"/>
            <a:ext cx="9144000" cy="2479110"/>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Dynamic menu entries in split editor mode</a:t>
            </a:r>
          </a:p>
        </p:txBody>
      </p:sp>
      <p:sp>
        <p:nvSpPr>
          <p:cNvPr id="9" name="Rectangle 8">
            <a:extLst>
              <a:ext uri="{FF2B5EF4-FFF2-40B4-BE49-F238E27FC236}">
                <a16:creationId xmlns:a16="http://schemas.microsoft.com/office/drawing/2014/main" id="{36FD7C70-117F-4927-BE5E-908074E71F4C}"/>
              </a:ext>
            </a:extLst>
          </p:cNvPr>
          <p:cNvSpPr/>
          <p:nvPr/>
        </p:nvSpPr>
        <p:spPr>
          <a:xfrm>
            <a:off x="4572000" y="1491630"/>
            <a:ext cx="4572000" cy="2319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C96918D-35E8-4C11-AAE8-52923D491254}"/>
              </a:ext>
            </a:extLst>
          </p:cNvPr>
          <p:cNvSpPr txBox="1"/>
          <p:nvPr/>
        </p:nvSpPr>
        <p:spPr>
          <a:xfrm>
            <a:off x="2249989" y="3601408"/>
            <a:ext cx="3330123" cy="738664"/>
          </a:xfrm>
          <a:prstGeom prst="rect">
            <a:avLst/>
          </a:prstGeom>
          <a:solidFill>
            <a:srgbClr val="FFFF00"/>
          </a:solidFill>
          <a:ln>
            <a:solidFill>
              <a:schemeClr val="accent1"/>
            </a:solidFill>
          </a:ln>
        </p:spPr>
        <p:txBody>
          <a:bodyPr wrap="square" rtlCol="0">
            <a:spAutoFit/>
          </a:bodyPr>
          <a:lstStyle/>
          <a:p>
            <a:r>
              <a:rPr lang="en-US" sz="1400" dirty="0"/>
              <a:t>Focus is on the authority record on the right and therefore the menu options “Add inventory” and “Order” are not active.</a:t>
            </a:r>
          </a:p>
        </p:txBody>
      </p:sp>
      <p:sp>
        <p:nvSpPr>
          <p:cNvPr id="6" name="Rectangle 5">
            <a:extLst>
              <a:ext uri="{FF2B5EF4-FFF2-40B4-BE49-F238E27FC236}">
                <a16:creationId xmlns:a16="http://schemas.microsoft.com/office/drawing/2014/main" id="{994F27FE-83E1-43C6-B3B6-37D388573F8D}"/>
              </a:ext>
            </a:extLst>
          </p:cNvPr>
          <p:cNvSpPr/>
          <p:nvPr/>
        </p:nvSpPr>
        <p:spPr>
          <a:xfrm>
            <a:off x="6805130" y="1673786"/>
            <a:ext cx="432048" cy="215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3B452D-9995-20B1-85F1-F9ED13D9E03A}"/>
              </a:ext>
            </a:extLst>
          </p:cNvPr>
          <p:cNvSpPr/>
          <p:nvPr/>
        </p:nvSpPr>
        <p:spPr>
          <a:xfrm>
            <a:off x="2411761" y="1330260"/>
            <a:ext cx="648072" cy="2519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9D2C74-8922-05CA-B9AC-C04B999DAC6F}"/>
              </a:ext>
            </a:extLst>
          </p:cNvPr>
          <p:cNvSpPr/>
          <p:nvPr/>
        </p:nvSpPr>
        <p:spPr>
          <a:xfrm>
            <a:off x="3959932" y="1330260"/>
            <a:ext cx="468052" cy="2519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356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36505" y="436492"/>
            <a:ext cx="5699991" cy="4208505"/>
          </a:xfrm>
        </p:spPr>
        <p:txBody>
          <a:bodyPr>
            <a:noAutofit/>
          </a:bodyPr>
          <a:lstStyle/>
          <a:p>
            <a:r>
              <a:rPr lang="en-US" dirty="0"/>
              <a:t>Navigation pane tabs for record types</a:t>
            </a:r>
          </a:p>
          <a:p>
            <a:r>
              <a:rPr lang="en-US" dirty="0"/>
              <a:t>Dynamic menu entries in the editor pane</a:t>
            </a:r>
          </a:p>
          <a:p>
            <a:r>
              <a:rPr lang="en-US" dirty="0"/>
              <a:t>Dynamic menu entries in split editor mode</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584530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1769496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pPr algn="ctr"/>
            <a:r>
              <a:rPr lang="en-US" dirty="0"/>
              <a:t>Navigation pane tabs for record types </a:t>
            </a:r>
            <a:endParaRPr lang="LID4096" dirty="0"/>
          </a:p>
        </p:txBody>
      </p:sp>
    </p:spTree>
    <p:extLst>
      <p:ext uri="{BB962C8B-B14F-4D97-AF65-F5344CB8AC3E}">
        <p14:creationId xmlns:p14="http://schemas.microsoft.com/office/powerpoint/2010/main" val="1984995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Navigation pane tabs for record types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4040488"/>
          </a:xfrm>
        </p:spPr>
        <p:txBody>
          <a:bodyPr>
            <a:normAutofit/>
          </a:bodyPr>
          <a:lstStyle/>
          <a:p>
            <a:r>
              <a:rPr lang="en-US" sz="2000" dirty="0"/>
              <a:t>The tabs which indicate record types and how many records are open in the Metadata Editor for a specific type are on the top of the navigation pane.</a:t>
            </a:r>
          </a:p>
          <a:p>
            <a:r>
              <a:rPr lang="en-US" sz="2000" dirty="0"/>
              <a:t>When there are more tabs than can fit in the top of the navigation pane an indication exists that there are more options, and clicking this indicator provides access to the additional tabs.</a:t>
            </a:r>
          </a:p>
          <a:p>
            <a:r>
              <a:rPr lang="en-US" sz="2000" dirty="0"/>
              <a:t>This saves valuable space in the Metadata Editor.</a:t>
            </a:r>
          </a:p>
          <a:p>
            <a:r>
              <a:rPr lang="en-US" sz="2000" dirty="0"/>
              <a:t>Let’s take a look at this.</a:t>
            </a:r>
          </a:p>
        </p:txBody>
      </p:sp>
    </p:spTree>
    <p:extLst>
      <p:ext uri="{BB962C8B-B14F-4D97-AF65-F5344CB8AC3E}">
        <p14:creationId xmlns:p14="http://schemas.microsoft.com/office/powerpoint/2010/main" val="83032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D62F48C-F428-0F7D-7037-DBED65CEA888}"/>
              </a:ext>
            </a:extLst>
          </p:cNvPr>
          <p:cNvPicPr>
            <a:picLocks noChangeAspect="1"/>
          </p:cNvPicPr>
          <p:nvPr/>
        </p:nvPicPr>
        <p:blipFill>
          <a:blip r:embed="rId2"/>
          <a:stretch>
            <a:fillRect/>
          </a:stretch>
        </p:blipFill>
        <p:spPr>
          <a:xfrm>
            <a:off x="0" y="1468512"/>
            <a:ext cx="9144000" cy="2206476"/>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Navigation pane tabs for record types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The tabs and divisions of record type indications are as follows</a:t>
            </a:r>
          </a:p>
          <a:p>
            <a:endParaRPr lang="en-US" sz="2000" dirty="0"/>
          </a:p>
        </p:txBody>
      </p:sp>
      <p:sp>
        <p:nvSpPr>
          <p:cNvPr id="6" name="Rectangle 5">
            <a:extLst>
              <a:ext uri="{FF2B5EF4-FFF2-40B4-BE49-F238E27FC236}">
                <a16:creationId xmlns:a16="http://schemas.microsoft.com/office/drawing/2014/main" id="{103C05A5-1564-4CD2-8CE4-CD671E2D5D3F}"/>
              </a:ext>
            </a:extLst>
          </p:cNvPr>
          <p:cNvSpPr/>
          <p:nvPr/>
        </p:nvSpPr>
        <p:spPr>
          <a:xfrm>
            <a:off x="395536" y="1663238"/>
            <a:ext cx="576064" cy="218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E3265A-1F49-4EDB-A932-8F299991BF2F}"/>
              </a:ext>
            </a:extLst>
          </p:cNvPr>
          <p:cNvSpPr/>
          <p:nvPr/>
        </p:nvSpPr>
        <p:spPr>
          <a:xfrm>
            <a:off x="44707" y="1670592"/>
            <a:ext cx="350829" cy="210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9BAEFC-D533-1337-F663-F02FC3533527}"/>
              </a:ext>
            </a:extLst>
          </p:cNvPr>
          <p:cNvSpPr/>
          <p:nvPr/>
        </p:nvSpPr>
        <p:spPr>
          <a:xfrm>
            <a:off x="35496" y="1851670"/>
            <a:ext cx="648072" cy="210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BE39F01-CA15-1B6F-B9BF-201FF9AE00FD}"/>
              </a:ext>
            </a:extLst>
          </p:cNvPr>
          <p:cNvSpPr/>
          <p:nvPr/>
        </p:nvSpPr>
        <p:spPr>
          <a:xfrm>
            <a:off x="35496" y="1489514"/>
            <a:ext cx="864096" cy="153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88262EA-BD9E-6C86-D405-0F9CA50F703D}"/>
              </a:ext>
            </a:extLst>
          </p:cNvPr>
          <p:cNvSpPr/>
          <p:nvPr/>
        </p:nvSpPr>
        <p:spPr>
          <a:xfrm>
            <a:off x="1623866" y="1828113"/>
            <a:ext cx="648072" cy="210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6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BD767A2-715E-2A8D-43F2-237AF86E30F9}"/>
              </a:ext>
            </a:extLst>
          </p:cNvPr>
          <p:cNvPicPr>
            <a:picLocks noChangeAspect="1"/>
          </p:cNvPicPr>
          <p:nvPr/>
        </p:nvPicPr>
        <p:blipFill>
          <a:blip r:embed="rId2"/>
          <a:stretch>
            <a:fillRect/>
          </a:stretch>
        </p:blipFill>
        <p:spPr>
          <a:xfrm>
            <a:off x="0" y="1460394"/>
            <a:ext cx="9144000" cy="222271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Navigation pane tabs for record types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And additional tabs (when existing) can be accessed as follows:</a:t>
            </a:r>
          </a:p>
          <a:p>
            <a:endParaRPr lang="en-US" sz="2000" dirty="0"/>
          </a:p>
        </p:txBody>
      </p:sp>
      <p:sp>
        <p:nvSpPr>
          <p:cNvPr id="9" name="Rectangle 8">
            <a:extLst>
              <a:ext uri="{FF2B5EF4-FFF2-40B4-BE49-F238E27FC236}">
                <a16:creationId xmlns:a16="http://schemas.microsoft.com/office/drawing/2014/main" id="{5AD4433B-561E-4D3F-B7AB-B865F4073517}"/>
              </a:ext>
            </a:extLst>
          </p:cNvPr>
          <p:cNvSpPr/>
          <p:nvPr/>
        </p:nvSpPr>
        <p:spPr>
          <a:xfrm>
            <a:off x="2411760" y="1986848"/>
            <a:ext cx="720080" cy="944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9A3A83-D7CD-2F6E-BC08-21FD81D6F4BD}"/>
              </a:ext>
            </a:extLst>
          </p:cNvPr>
          <p:cNvSpPr/>
          <p:nvPr/>
        </p:nvSpPr>
        <p:spPr>
          <a:xfrm>
            <a:off x="2339752" y="1851670"/>
            <a:ext cx="216024"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C402C62-B52B-97A8-A092-38F986FA6BF1}"/>
              </a:ext>
            </a:extLst>
          </p:cNvPr>
          <p:cNvSpPr txBox="1"/>
          <p:nvPr/>
        </p:nvSpPr>
        <p:spPr>
          <a:xfrm>
            <a:off x="4896520" y="2024499"/>
            <a:ext cx="1728192" cy="523220"/>
          </a:xfrm>
          <a:prstGeom prst="rect">
            <a:avLst/>
          </a:prstGeom>
          <a:solidFill>
            <a:srgbClr val="FFFF00"/>
          </a:solidFill>
          <a:ln>
            <a:solidFill>
              <a:schemeClr val="accent1"/>
            </a:solidFill>
          </a:ln>
        </p:spPr>
        <p:txBody>
          <a:bodyPr wrap="square" rtlCol="0">
            <a:spAutoFit/>
          </a:bodyPr>
          <a:lstStyle/>
          <a:p>
            <a:r>
              <a:rPr lang="en-US" sz="1400" dirty="0"/>
              <a:t>Now for example we will click “DC (1)”</a:t>
            </a:r>
          </a:p>
        </p:txBody>
      </p:sp>
      <p:cxnSp>
        <p:nvCxnSpPr>
          <p:cNvPr id="15" name="Straight Arrow Connector 14">
            <a:extLst>
              <a:ext uri="{FF2B5EF4-FFF2-40B4-BE49-F238E27FC236}">
                <a16:creationId xmlns:a16="http://schemas.microsoft.com/office/drawing/2014/main" id="{731F30BD-9A37-67D5-F4D2-9F6473011DB4}"/>
              </a:ext>
            </a:extLst>
          </p:cNvPr>
          <p:cNvCxnSpPr>
            <a:cxnSpLocks/>
          </p:cNvCxnSpPr>
          <p:nvPr/>
        </p:nvCxnSpPr>
        <p:spPr>
          <a:xfrm flipH="1">
            <a:off x="2714411" y="2283718"/>
            <a:ext cx="2181117" cy="3888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70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757B2E-9F3A-464B-3326-6D8F9441F469}"/>
              </a:ext>
            </a:extLst>
          </p:cNvPr>
          <p:cNvPicPr>
            <a:picLocks noChangeAspect="1"/>
          </p:cNvPicPr>
          <p:nvPr/>
        </p:nvPicPr>
        <p:blipFill>
          <a:blip r:embed="rId2"/>
          <a:stretch>
            <a:fillRect/>
          </a:stretch>
        </p:blipFill>
        <p:spPr>
          <a:xfrm>
            <a:off x="0" y="2050248"/>
            <a:ext cx="9144000" cy="1043003"/>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Navigation pane tabs for record types </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1"/>
            <a:ext cx="8424936" cy="864096"/>
          </a:xfrm>
        </p:spPr>
        <p:txBody>
          <a:bodyPr>
            <a:normAutofit/>
          </a:bodyPr>
          <a:lstStyle/>
          <a:p>
            <a:r>
              <a:rPr lang="en-US" sz="2000" dirty="0"/>
              <a:t>And now we have access to the 1 DC record which was open in the Metadata Editor.</a:t>
            </a:r>
          </a:p>
          <a:p>
            <a:endParaRPr lang="en-US" sz="2000" dirty="0"/>
          </a:p>
        </p:txBody>
      </p:sp>
      <p:sp>
        <p:nvSpPr>
          <p:cNvPr id="9" name="Rectangle 8">
            <a:extLst>
              <a:ext uri="{FF2B5EF4-FFF2-40B4-BE49-F238E27FC236}">
                <a16:creationId xmlns:a16="http://schemas.microsoft.com/office/drawing/2014/main" id="{5AD4433B-561E-4D3F-B7AB-B865F4073517}"/>
              </a:ext>
            </a:extLst>
          </p:cNvPr>
          <p:cNvSpPr/>
          <p:nvPr/>
        </p:nvSpPr>
        <p:spPr>
          <a:xfrm>
            <a:off x="1979712" y="2418261"/>
            <a:ext cx="288032" cy="1534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36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pPr algn="ctr"/>
            <a:r>
              <a:rPr lang="en-US" sz="2800" dirty="0"/>
              <a:t>Dynamic menu entries in the editor pane</a:t>
            </a:r>
            <a:endParaRPr lang="LID4096" dirty="0"/>
          </a:p>
        </p:txBody>
      </p:sp>
    </p:spTree>
    <p:extLst>
      <p:ext uri="{BB962C8B-B14F-4D97-AF65-F5344CB8AC3E}">
        <p14:creationId xmlns:p14="http://schemas.microsoft.com/office/powerpoint/2010/main" val="964704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lstStyle/>
          <a:p>
            <a:r>
              <a:rPr lang="en-US" dirty="0"/>
              <a:t>Dynamic menu entries in the editor pane</a:t>
            </a:r>
          </a:p>
        </p:txBody>
      </p:sp>
      <p:sp>
        <p:nvSpPr>
          <p:cNvPr id="4" name="Content Placeholder 3">
            <a:extLst>
              <a:ext uri="{FF2B5EF4-FFF2-40B4-BE49-F238E27FC236}">
                <a16:creationId xmlns:a16="http://schemas.microsoft.com/office/drawing/2014/main" id="{9339AD69-2B9A-45E9-B9DF-01E883A3526F}"/>
              </a:ext>
            </a:extLst>
          </p:cNvPr>
          <p:cNvSpPr>
            <a:spLocks noGrp="1"/>
          </p:cNvSpPr>
          <p:nvPr>
            <p:ph idx="1"/>
          </p:nvPr>
        </p:nvSpPr>
        <p:spPr>
          <a:xfrm>
            <a:off x="395536" y="771550"/>
            <a:ext cx="8424936" cy="3744415"/>
          </a:xfrm>
        </p:spPr>
        <p:txBody>
          <a:bodyPr>
            <a:normAutofit/>
          </a:bodyPr>
          <a:lstStyle/>
          <a:p>
            <a:r>
              <a:rPr lang="en-US" sz="2000" dirty="0"/>
              <a:t>The menu entries which appear in the editor pane are dynamic.  They differ depending on the entity type being handled.</a:t>
            </a:r>
          </a:p>
          <a:p>
            <a:r>
              <a:rPr lang="en-US" sz="2000" dirty="0"/>
              <a:t>The menu entries which appear, for example, for a bibliographic record differ from those which appear for a cataloging template.</a:t>
            </a:r>
          </a:p>
          <a:p>
            <a:endParaRPr lang="en-US" sz="2000" dirty="0"/>
          </a:p>
          <a:p>
            <a:endParaRPr lang="en-US" sz="2000" dirty="0"/>
          </a:p>
        </p:txBody>
      </p:sp>
    </p:spTree>
    <p:extLst>
      <p:ext uri="{BB962C8B-B14F-4D97-AF65-F5344CB8AC3E}">
        <p14:creationId xmlns:p14="http://schemas.microsoft.com/office/powerpoint/2010/main" val="548406934"/>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
  <TotalTime>19490</TotalTime>
  <Words>719</Words>
  <Application>Microsoft Office PowerPoint</Application>
  <PresentationFormat>On-screen Show (16:9)</PresentationFormat>
  <Paragraphs>69</Paragraphs>
  <Slides>20</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IGeLU_2016_16X9 (1)</vt:lpstr>
      <vt:lpstr>Ex_Libris_2020</vt:lpstr>
      <vt:lpstr>The tab layout and menu entries in the Metadata Editor</vt:lpstr>
      <vt:lpstr>PowerPoint Presentation</vt:lpstr>
      <vt:lpstr>Navigation pane tabs for record types </vt:lpstr>
      <vt:lpstr>Navigation pane tabs for record types </vt:lpstr>
      <vt:lpstr>Navigation pane tabs for record types </vt:lpstr>
      <vt:lpstr>Navigation pane tabs for record types </vt:lpstr>
      <vt:lpstr>Navigation pane tabs for record types </vt:lpstr>
      <vt:lpstr>Dynamic menu entries in the editor pane</vt:lpstr>
      <vt:lpstr>Dynamic menu entries in the editor pane</vt:lpstr>
      <vt:lpstr>Dynamic menu entries in the editor pane</vt:lpstr>
      <vt:lpstr>Dynamic menu entries in the editor pane</vt:lpstr>
      <vt:lpstr>Dynamic menu entries in the editor pane</vt:lpstr>
      <vt:lpstr>Dynamic menu entries in the editor pane</vt:lpstr>
      <vt:lpstr>Dynamic menu entries in the editor pane</vt:lpstr>
      <vt:lpstr>Dynamic menu entries in the editor pane</vt:lpstr>
      <vt:lpstr>Dynamic menu entries in split editor mode</vt:lpstr>
      <vt:lpstr>Dynamic menu entries in split editor mode</vt:lpstr>
      <vt:lpstr>Dynamic menu entries in split editor mode</vt:lpstr>
      <vt:lpstr>Dynamic menu entries in split editor mode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1828</cp:revision>
  <dcterms:created xsi:type="dcterms:W3CDTF">2017-01-02T15:10:30Z</dcterms:created>
  <dcterms:modified xsi:type="dcterms:W3CDTF">2025-01-26T06:08:28Z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